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2" r:id="rId2"/>
    <p:sldId id="263" r:id="rId3"/>
    <p:sldId id="264" r:id="rId4"/>
    <p:sldId id="276" r:id="rId5"/>
    <p:sldId id="265" r:id="rId6"/>
    <p:sldId id="266"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58209" cy="6024282"/>
          </a:xfrm>
        </p:spPr>
        <p:txBody>
          <a:bodyPr/>
          <a:lstStyle/>
          <a:p>
            <a:pPr algn="r" rtl="1"/>
            <a:r>
              <a:rPr lang="ar-IQ" dirty="0">
                <a:solidFill>
                  <a:srgbClr val="FFFF00"/>
                </a:solidFill>
              </a:rPr>
              <a:t>المهارات الدفاعية</a:t>
            </a:r>
            <a:br>
              <a:rPr lang="ar-IQ" dirty="0">
                <a:solidFill>
                  <a:srgbClr val="FFFF00"/>
                </a:solidFill>
              </a:rPr>
            </a:br>
            <a:r>
              <a:rPr lang="ar-IQ" dirty="0">
                <a:solidFill>
                  <a:srgbClr val="FFFF00"/>
                </a:solidFill>
              </a:rPr>
              <a:t>ان مفهوم المهارات الدفاعية بكرة اليد يعني كافة الحركات التي يقوم بها اعضاء الفريق المدافع لإعاقة حركة تقدم اعضاء الفريق المهاجم. ان المهارات الدفاعية بكرة اليد تشكل ثقلاً كبيراً في هذه اللعبة وهي تكافئ المهارات الهجومية في اهميتها اذ ان الفريق الذي يتقن الدفاع يستطيع ان يتقن الهجوم بثبات وسرعة ولا يعطي الفرصة للفريق المنافس بالعودة السريع لتنظيم صفوفه.</a:t>
            </a:r>
            <a:br>
              <a:rPr lang="ar-IQ" dirty="0">
                <a:solidFill>
                  <a:srgbClr val="FFFF00"/>
                </a:solidFill>
              </a:rPr>
            </a:br>
            <a:r>
              <a:rPr lang="ar-IQ" dirty="0">
                <a:solidFill>
                  <a:srgbClr val="FFFF00"/>
                </a:solidFill>
              </a:rPr>
              <a:t>ان تعلم مهارات الدفاع والتدريب عليها يتطلب جهد بدني ونفسي اكبر من تدريب المهارات الهجومية كونها مهارات غير مشوقة </a:t>
            </a:r>
            <a:br>
              <a:rPr lang="ar-IQ"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11094205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2441" y="452718"/>
            <a:ext cx="11247120" cy="5902362"/>
          </a:xfrm>
        </p:spPr>
        <p:txBody>
          <a:bodyPr/>
          <a:lstStyle/>
          <a:p>
            <a:pPr algn="r" rtl="1"/>
            <a:r>
              <a:rPr lang="ar-IQ" dirty="0">
                <a:solidFill>
                  <a:srgbClr val="FFFF00"/>
                </a:solidFill>
              </a:rPr>
              <a:t>وتكون  المهارات الدفاعية على النحو الاتي:</a:t>
            </a:r>
            <a:br>
              <a:rPr lang="ar-IQ" dirty="0">
                <a:solidFill>
                  <a:srgbClr val="FFFF00"/>
                </a:solidFill>
              </a:rPr>
            </a:br>
            <a:r>
              <a:rPr lang="ar-IQ" dirty="0">
                <a:solidFill>
                  <a:srgbClr val="FFFF00"/>
                </a:solidFill>
              </a:rPr>
              <a:t>1- وقفة الاستعداد:</a:t>
            </a:r>
            <a:br>
              <a:rPr lang="ar-IQ" dirty="0">
                <a:solidFill>
                  <a:srgbClr val="FFFF00"/>
                </a:solidFill>
              </a:rPr>
            </a:br>
            <a:r>
              <a:rPr lang="ar-IQ" dirty="0">
                <a:solidFill>
                  <a:srgbClr val="FFFF00"/>
                </a:solidFill>
              </a:rPr>
              <a:t>لكي يتمكن اللاعب المدافع من اداء واجباته الدفاعية واتقان المهارات بشكل صحيح لابد له ان يتحلى ويمتلك القدرات والقابلية على التحرك في الموقع الدفاعي بما يتناسب والموقف المطلوب، وهذا لا يأتي الا عن طريق التدريب لإتقان وقفة الاستعداد الدفاعية، والتي من خلالها يمكن ان يتحرك اللاعب بشكل سهل وبسيط وبسرعة جيدة الى مختلف الاتجاهات دون اعاقة او تقاطع بالقدمين</a:t>
            </a:r>
            <a:r>
              <a:rPr lang="ar-IQ" dirty="0">
                <a:solidFill>
                  <a:srgbClr val="00B0F0"/>
                </a:solidFill>
              </a:rPr>
              <a:t>.</a:t>
            </a:r>
          </a:p>
        </p:txBody>
      </p:sp>
    </p:spTree>
    <p:extLst>
      <p:ext uri="{BB962C8B-B14F-4D97-AF65-F5344CB8AC3E}">
        <p14:creationId xmlns:p14="http://schemas.microsoft.com/office/powerpoint/2010/main" val="37382579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134409" cy="5948082"/>
          </a:xfrm>
        </p:spPr>
        <p:txBody>
          <a:bodyPr/>
          <a:lstStyle/>
          <a:p>
            <a:pPr algn="r" rtl="1"/>
            <a:r>
              <a:rPr lang="ar-IQ" dirty="0">
                <a:solidFill>
                  <a:srgbClr val="FFFF00"/>
                </a:solidFill>
              </a:rPr>
              <a:t>- التحركات الدفاعية:</a:t>
            </a:r>
            <a:br>
              <a:rPr lang="ar-IQ" dirty="0">
                <a:solidFill>
                  <a:srgbClr val="FFFF00"/>
                </a:solidFill>
              </a:rPr>
            </a:br>
            <a:r>
              <a:rPr lang="ar-IQ" dirty="0">
                <a:solidFill>
                  <a:srgbClr val="FFFF00"/>
                </a:solidFill>
              </a:rPr>
              <a:t>في لحظة فقدان حيازة الكرة من قبل احد لاعبي الفريق المهاجم، يصبح الفريق مدافعاً عن مرماه، وتبدأ عملية مراقبة اللاعب المهاجم وان المسافة بين اللاعب المهاجم والمرمى هي التي تحدد نوع التحركات للاعب المدافع، فاذا كان اللاعب المهاجم بعيداً عن المرمى كانت المسافة بين المدافع والمهاجم كبيرة وتصغر كلما قلت المسافة بين المهاجم والمرمى</a:t>
            </a:r>
            <a:r>
              <a:rPr lang="ar-IQ" dirty="0">
                <a:solidFill>
                  <a:srgbClr val="00B0F0"/>
                </a:solidFill>
              </a:rPr>
              <a:t>.</a:t>
            </a:r>
          </a:p>
        </p:txBody>
      </p:sp>
    </p:spTree>
    <p:extLst>
      <p:ext uri="{BB962C8B-B14F-4D97-AF65-F5344CB8AC3E}">
        <p14:creationId xmlns:p14="http://schemas.microsoft.com/office/powerpoint/2010/main" val="11719097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12489" cy="5810922"/>
          </a:xfrm>
        </p:spPr>
        <p:txBody>
          <a:bodyPr/>
          <a:lstStyle/>
          <a:p>
            <a:pPr algn="r"/>
            <a:r>
              <a:rPr lang="ar-IQ" dirty="0">
                <a:solidFill>
                  <a:srgbClr val="FFFF00"/>
                </a:solidFill>
              </a:rPr>
              <a:t>- المراقبة:</a:t>
            </a:r>
            <a:br>
              <a:rPr lang="ar-IQ" dirty="0">
                <a:solidFill>
                  <a:srgbClr val="FFFF00"/>
                </a:solidFill>
              </a:rPr>
            </a:br>
            <a:r>
              <a:rPr lang="ar-IQ" dirty="0">
                <a:solidFill>
                  <a:srgbClr val="FFFF00"/>
                </a:solidFill>
              </a:rPr>
              <a:t>ان مهارة المراقبة تتجلى من خلال كافة الحركات الفردية التي يقوم بها اللاعب المدافع لمتابعة تحرك اللاعب المهاجم ومنعه من استلام الكرة او تمريرها او محاولة التقدم بها للتصويب من المناطق القريبة من المرمى.</a:t>
            </a:r>
          </a:p>
        </p:txBody>
      </p:sp>
      <p:sp>
        <p:nvSpPr>
          <p:cNvPr id="3" name="عنصر نائب للمحتوى 2"/>
          <p:cNvSpPr>
            <a:spLocks noGrp="1"/>
          </p:cNvSpPr>
          <p:nvPr>
            <p:ph idx="1"/>
          </p:nvPr>
        </p:nvSpPr>
        <p:spPr>
          <a:xfrm>
            <a:off x="1499552" y="1853248"/>
            <a:ext cx="8946541" cy="4195481"/>
          </a:xfrm>
        </p:spPr>
        <p:txBody>
          <a:bodyPr>
            <a:normAutofit/>
          </a:bodyPr>
          <a:lstStyle/>
          <a:p>
            <a:pPr marL="0" lvl="0" algn="r" rtl="1">
              <a:lnSpc>
                <a:spcPct val="150000"/>
              </a:lnSpc>
              <a:spcAft>
                <a:spcPts val="1800"/>
              </a:spcAft>
              <a:buClr>
                <a:srgbClr val="B31166">
                  <a:lumMod val="60000"/>
                  <a:lumOff val="40000"/>
                </a:srgbClr>
              </a:buClr>
            </a:pPr>
            <a:r>
              <a:rPr lang="ar-SA" b="1" dirty="0">
                <a:solidFill>
                  <a:srgbClr val="FFFF00"/>
                </a:solidFill>
                <a:latin typeface="Times New Roman" panose="02020603050405020304" pitchFamily="18" charset="0"/>
                <a:ea typeface="Times New Roman" panose="02020603050405020304" pitchFamily="18" charset="0"/>
              </a:rPr>
              <a:t/>
            </a:r>
            <a:br>
              <a:rPr lang="ar-SA" b="1" dirty="0">
                <a:solidFill>
                  <a:srgbClr val="FFFF00"/>
                </a:solidFill>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18896465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58209" cy="5765202"/>
          </a:xfrm>
        </p:spPr>
        <p:txBody>
          <a:bodyPr/>
          <a:lstStyle/>
          <a:p>
            <a:pPr algn="r" rtl="1"/>
            <a:r>
              <a:rPr lang="ar-IQ" dirty="0">
                <a:solidFill>
                  <a:srgbClr val="FFFF00"/>
                </a:solidFill>
              </a:rPr>
              <a:t>- المقابلة – المهاجمة:</a:t>
            </a:r>
            <a:br>
              <a:rPr lang="ar-IQ" dirty="0">
                <a:solidFill>
                  <a:srgbClr val="FFFF00"/>
                </a:solidFill>
              </a:rPr>
            </a:br>
            <a:r>
              <a:rPr lang="ar-IQ" dirty="0">
                <a:solidFill>
                  <a:srgbClr val="FFFF00"/>
                </a:solidFill>
              </a:rPr>
              <a:t>ان مهارة المقابلة هي عملية مهاجمة للمهاجم المستحوذ على الكرة كمحاولة لمنعه او للحد من فاعليته في اداء التصويب او التمرير وبنفس الوقت هي ايضاً عملية مهاجمة للمهاجم غير المستحوذ على الكرة لمنع وصول الكرة اليه وذلك بانجبار المهاجم المستحوذ على الكرة ان يغير من خططه في تمرير وايصال الكرة الى المهاجم الزميل وارباك تصوره </a:t>
            </a:r>
            <a:r>
              <a:rPr lang="ar-IQ" dirty="0" err="1">
                <a:solidFill>
                  <a:srgbClr val="FFFF00"/>
                </a:solidFill>
              </a:rPr>
              <a:t>الخططي</a:t>
            </a:r>
            <a:r>
              <a:rPr lang="ar-IQ" dirty="0">
                <a:solidFill>
                  <a:srgbClr val="00B0F0"/>
                </a:solidFill>
              </a:rPr>
              <a:t>.</a:t>
            </a:r>
            <a:br>
              <a:rPr lang="ar-IQ" dirty="0">
                <a:solidFill>
                  <a:srgbClr val="00B0F0"/>
                </a:solidFill>
              </a:rPr>
            </a:br>
            <a:endParaRPr lang="en-US" dirty="0">
              <a:solidFill>
                <a:srgbClr val="00B0F0"/>
              </a:solidFill>
            </a:endParaRPr>
          </a:p>
        </p:txBody>
      </p:sp>
    </p:spTree>
    <p:extLst>
      <p:ext uri="{BB962C8B-B14F-4D97-AF65-F5344CB8AC3E}">
        <p14:creationId xmlns:p14="http://schemas.microsoft.com/office/powerpoint/2010/main" val="265236974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36289" cy="5887122"/>
          </a:xfrm>
        </p:spPr>
        <p:txBody>
          <a:bodyPr/>
          <a:lstStyle/>
          <a:p>
            <a:pPr algn="r" rtl="1"/>
            <a:r>
              <a:rPr lang="ar-IQ" dirty="0">
                <a:solidFill>
                  <a:srgbClr val="FFFF00"/>
                </a:solidFill>
              </a:rPr>
              <a:t>التغطية – الاسناد:</a:t>
            </a:r>
            <a:br>
              <a:rPr lang="ar-IQ" dirty="0">
                <a:solidFill>
                  <a:srgbClr val="FFFF00"/>
                </a:solidFill>
              </a:rPr>
            </a:br>
            <a:r>
              <a:rPr lang="ar-IQ" dirty="0">
                <a:solidFill>
                  <a:srgbClr val="FFFF00"/>
                </a:solidFill>
              </a:rPr>
              <a:t>ان مسؤولية المدافع الذي يقوم بالتغطية او الاسناد هي ان يأخذ موقعاً مناسباً من حيث المسافة والزاوية الصحية من المدافع المتقدم والتغطية هي عملية تامين للمدافع الزميل المتقدم للمقابلة لاحتمال نجاح المهاجم في الافلات من هذه المقابلة وبالتالي يكون هناك خط دفاعي ثاني عن طريق تحرك المدافع المجاور.</a:t>
            </a:r>
            <a:br>
              <a:rPr lang="ar-IQ" dirty="0">
                <a:solidFill>
                  <a:srgbClr val="FFFF00"/>
                </a:solidFill>
              </a:rPr>
            </a:br>
            <a:r>
              <a:rPr lang="ar-IQ" dirty="0">
                <a:solidFill>
                  <a:srgbClr val="FFFF00"/>
                </a:solidFill>
              </a:rPr>
              <a:t>ويرتبط نجاح التغطية بالمسافة الدفاعية بين المدافع والمهاجم من جهة وسرعة كل منهما من جهة اخرى كذلك بعد او قرب المهاجم من منطقة المرمى له اثر كبير على نجاح </a:t>
            </a:r>
            <a:r>
              <a:rPr lang="ar-IQ" dirty="0" smtClean="0">
                <a:solidFill>
                  <a:srgbClr val="FFFF00"/>
                </a:solidFill>
              </a:rPr>
              <a:t>التغطية</a:t>
            </a:r>
            <a:endParaRPr lang="ar-IQ" dirty="0">
              <a:solidFill>
                <a:srgbClr val="FFFF00"/>
              </a:solidFill>
            </a:endParaRPr>
          </a:p>
        </p:txBody>
      </p:sp>
    </p:spTree>
    <p:extLst>
      <p:ext uri="{BB962C8B-B14F-4D97-AF65-F5344CB8AC3E}">
        <p14:creationId xmlns:p14="http://schemas.microsoft.com/office/powerpoint/2010/main" val="16259694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51529" cy="5978562"/>
          </a:xfrm>
        </p:spPr>
        <p:txBody>
          <a:bodyPr/>
          <a:lstStyle/>
          <a:p>
            <a:pPr algn="r" rtl="1"/>
            <a:r>
              <a:rPr lang="ar-IQ" dirty="0">
                <a:solidFill>
                  <a:srgbClr val="FFFF00"/>
                </a:solidFill>
              </a:rPr>
              <a:t>- التسليم والاستلام:</a:t>
            </a:r>
            <a:br>
              <a:rPr lang="ar-IQ" dirty="0">
                <a:solidFill>
                  <a:srgbClr val="FFFF00"/>
                </a:solidFill>
              </a:rPr>
            </a:br>
            <a:r>
              <a:rPr lang="ar-IQ" dirty="0">
                <a:solidFill>
                  <a:srgbClr val="FFFF00"/>
                </a:solidFill>
              </a:rPr>
              <a:t>ان هذه المهارة هي مهارة متداخلة بين الاداء الدفاعي الفردي والجماعي لهذا تعتبر من المهارات الصعبة كونها لا ترتبط بأداء فردي فقط ولهذا تتم بالية محسوبة وغالباً ما تكون اخطائها كثيرة واحياناً بسبب لا تتعلق بالمدافع القريب من المهاجم بل بطريقة اداء زميله.</a:t>
            </a:r>
          </a:p>
        </p:txBody>
      </p:sp>
    </p:spTree>
    <p:extLst>
      <p:ext uri="{BB962C8B-B14F-4D97-AF65-F5344CB8AC3E}">
        <p14:creationId xmlns:p14="http://schemas.microsoft.com/office/powerpoint/2010/main" val="39079353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210609" cy="6115722"/>
          </a:xfrm>
        </p:spPr>
        <p:txBody>
          <a:bodyPr/>
          <a:lstStyle/>
          <a:p>
            <a:pPr algn="r" rtl="1"/>
            <a:r>
              <a:rPr lang="ar-IQ" dirty="0">
                <a:solidFill>
                  <a:srgbClr val="FFFF00"/>
                </a:solidFill>
              </a:rPr>
              <a:t>حائط الصد – اعاقة التصويب:	</a:t>
            </a:r>
            <a:br>
              <a:rPr lang="ar-IQ" dirty="0">
                <a:solidFill>
                  <a:srgbClr val="FFFF00"/>
                </a:solidFill>
              </a:rPr>
            </a:br>
            <a:r>
              <a:rPr lang="ar-IQ" dirty="0">
                <a:solidFill>
                  <a:srgbClr val="FFFF00"/>
                </a:solidFill>
              </a:rPr>
              <a:t>تعبر مهارة حائط الصد او اعاقة التصويب من المهارات الدفاعية الفردية والجماعية حيث باستطاعة المدافع عمل حائط صد بمفرده من خلال مد الذراعين مع وجود فتحة صغيرة بينهما وبقاء الاصابع مضمومة، وفي حالات معينة ينضم لاعب اخر مدافع لعمل جدار صد ثنائي بجانب المدافع الاول ولا يفضل عمل جدار مكون من اكثر من لاعبين لأنه يتسبب بظهور ثغرات كبيرة في الدفاع.</a:t>
            </a:r>
          </a:p>
        </p:txBody>
      </p:sp>
    </p:spTree>
    <p:extLst>
      <p:ext uri="{BB962C8B-B14F-4D97-AF65-F5344CB8AC3E}">
        <p14:creationId xmlns:p14="http://schemas.microsoft.com/office/powerpoint/2010/main" val="21500517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402</TotalTime>
  <Words>35</Words>
  <Application>Microsoft Office PowerPoint</Application>
  <PresentationFormat>ملء الشاشة</PresentationFormat>
  <Paragraphs>9</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أيون</vt:lpstr>
      <vt:lpstr>المهارات الدفاعية ان مفهوم المهارات الدفاعية بكرة اليد يعني كافة الحركات التي يقوم بها اعضاء الفريق المدافع لإعاقة حركة تقدم اعضاء الفريق المهاجم. ان المهارات الدفاعية بكرة اليد تشكل ثقلاً كبيراً في هذه اللعبة وهي تكافئ المهارات الهجومية في اهميتها اذ ان الفريق الذي يتقن الدفاع يستطيع ان يتقن الهجوم بثبات وسرعة ولا يعطي الفرصة للفريق المنافس بالعودة السريع لتنظيم صفوفه. ان تعلم مهارات الدفاع والتدريب عليها يتطلب جهد بدني ونفسي اكبر من تدريب المهارات الهجومية كونها مهارات غير مشوقة  </vt:lpstr>
      <vt:lpstr>وتكون  المهارات الدفاعية على النحو الاتي: 1- وقفة الاستعداد: لكي يتمكن اللاعب المدافع من اداء واجباته الدفاعية واتقان المهارات بشكل صحيح لابد له ان يتحلى ويمتلك القدرات والقابلية على التحرك في الموقع الدفاعي بما يتناسب والموقف المطلوب، وهذا لا يأتي الا عن طريق التدريب لإتقان وقفة الاستعداد الدفاعية، والتي من خلالها يمكن ان يتحرك اللاعب بشكل سهل وبسيط وبسرعة جيدة الى مختلف الاتجاهات دون اعاقة او تقاطع بالقدمين.</vt:lpstr>
      <vt:lpstr>- التحركات الدفاعية: في لحظة فقدان حيازة الكرة من قبل احد لاعبي الفريق المهاجم، يصبح الفريق مدافعاً عن مرماه، وتبدأ عملية مراقبة اللاعب المهاجم وان المسافة بين اللاعب المهاجم والمرمى هي التي تحدد نوع التحركات للاعب المدافع، فاذا كان اللاعب المهاجم بعيداً عن المرمى كانت المسافة بين المدافع والمهاجم كبيرة وتصغر كلما قلت المسافة بين المهاجم والمرمى.</vt:lpstr>
      <vt:lpstr>- المراقبة: ان مهارة المراقبة تتجلى من خلال كافة الحركات الفردية التي يقوم بها اللاعب المدافع لمتابعة تحرك اللاعب المهاجم ومنعه من استلام الكرة او تمريرها او محاولة التقدم بها للتصويب من المناطق القريبة من المرمى.</vt:lpstr>
      <vt:lpstr>- المقابلة – المهاجمة: ان مهارة المقابلة هي عملية مهاجمة للمهاجم المستحوذ على الكرة كمحاولة لمنعه او للحد من فاعليته في اداء التصويب او التمرير وبنفس الوقت هي ايضاً عملية مهاجمة للمهاجم غير المستحوذ على الكرة لمنع وصول الكرة اليه وذلك بانجبار المهاجم المستحوذ على الكرة ان يغير من خططه في تمرير وايصال الكرة الى المهاجم الزميل وارباك تصوره الخططي. </vt:lpstr>
      <vt:lpstr>التغطية – الاسناد: ان مسؤولية المدافع الذي يقوم بالتغطية او الاسناد هي ان يأخذ موقعاً مناسباً من حيث المسافة والزاوية الصحية من المدافع المتقدم والتغطية هي عملية تامين للمدافع الزميل المتقدم للمقابلة لاحتمال نجاح المهاجم في الافلات من هذه المقابلة وبالتالي يكون هناك خط دفاعي ثاني عن طريق تحرك المدافع المجاور. ويرتبط نجاح التغطية بالمسافة الدفاعية بين المدافع والمهاجم من جهة وسرعة كل منهما من جهة اخرى كذلك بعد او قرب المهاجم من منطقة المرمى له اثر كبير على نجاح التغطية</vt:lpstr>
      <vt:lpstr>- التسليم والاستلام: ان هذه المهارة هي مهارة متداخلة بين الاداء الدفاعي الفردي والجماعي لهذا تعتبر من المهارات الصعبة كونها لا ترتبط بأداء فردي فقط ولهذا تتم بالية محسوبة وغالباً ما تكون اخطائها كثيرة واحياناً بسبب لا تتعلق بالمدافع القريب من المهاجم بل بطريقة اداء زميله.</vt:lpstr>
      <vt:lpstr>حائط الصد – اعاقة التصويب:  تعبر مهارة حائط الصد او اعاقة التصويب من المهارات الدفاعية الفردية والجماعية حيث باستطاعة المدافع عمل حائط صد بمفرده من خلال مد الذراعين مع وجود فتحة صغيرة بينهما وبقاء الاصابع مضمومة، وفي حالات معينة ينضم لاعب اخر مدافع لعمل جدار صد ثنائي بجانب المدافع الاول ولا يفضل عمل جدار مكون من اكثر من لاعبين لأنه يتسبب بظهور ثغرات كبيرة في الدفاع.</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2018-12-12T07:12:20Z</dcterms:modified>
</cp:coreProperties>
</file>